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3"/>
  </p:notesMasterIdLst>
  <p:sldIdLst>
    <p:sldId id="256" r:id="rId2"/>
    <p:sldId id="353" r:id="rId3"/>
    <p:sldId id="358" r:id="rId4"/>
    <p:sldId id="359" r:id="rId5"/>
    <p:sldId id="360" r:id="rId6"/>
    <p:sldId id="363" r:id="rId7"/>
    <p:sldId id="366" r:id="rId8"/>
    <p:sldId id="361" r:id="rId9"/>
    <p:sldId id="362" r:id="rId10"/>
    <p:sldId id="364" r:id="rId11"/>
    <p:sldId id="365" r:id="rId12"/>
    <p:sldId id="349" r:id="rId13"/>
    <p:sldId id="283" r:id="rId14"/>
    <p:sldId id="284" r:id="rId15"/>
    <p:sldId id="282" r:id="rId16"/>
    <p:sldId id="350" r:id="rId17"/>
    <p:sldId id="351" r:id="rId18"/>
    <p:sldId id="352" r:id="rId19"/>
    <p:sldId id="318" r:id="rId20"/>
    <p:sldId id="355" r:id="rId21"/>
    <p:sldId id="356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3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35D7"/>
    <a:srgbClr val="E7F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49" autoAdjust="0"/>
    <p:restoredTop sz="88070" autoAdjust="0"/>
  </p:normalViewPr>
  <p:slideViewPr>
    <p:cSldViewPr snapToGrid="0" snapToObjects="1">
      <p:cViewPr varScale="1">
        <p:scale>
          <a:sx n="96" d="100"/>
          <a:sy n="96" d="100"/>
        </p:scale>
        <p:origin x="672" y="90"/>
      </p:cViewPr>
      <p:guideLst>
        <p:guide orient="horz" pos="4043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53524-F9CC-4A8B-8CCD-2FA37231142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C9BA0-12B1-45DE-A3F8-3C21B3DB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8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C9BA0-12B1-45DE-A3F8-3C21B3DBAD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45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3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3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86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88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39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63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1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14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1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38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1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7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7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6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5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0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Functions vs. Classes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9.3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Outline (OO:3)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;; Constructor Template for Square%: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(new Square% [x Integer][y Integer][l Integer][c </a:t>
            </a:r>
            <a:r>
              <a:rPr lang="en-US" sz="1000" dirty="0" err="1"/>
              <a:t>ColorString</a:t>
            </a:r>
            <a:r>
              <a:rPr lang="en-US" sz="1000" dirty="0"/>
              <a:t>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Interpretation: a square parallel to sides of canvas 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(define Square%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(class* object% (Shape&lt;%&gt;)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</a:t>
            </a:r>
            <a:r>
              <a:rPr lang="en-US" sz="1000" dirty="0" err="1"/>
              <a:t>init</a:t>
            </a:r>
            <a:r>
              <a:rPr lang="en-US" sz="1000" dirty="0"/>
              <a:t>-field x  ; Integer, x pixels of center from left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      y  ; Integer, y pixels of center from top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      l  ; Integer, length of one side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	   c) ; </a:t>
            </a:r>
            <a:r>
              <a:rPr lang="en-US" sz="1000" dirty="0" err="1"/>
              <a:t>ColorString</a:t>
            </a:r>
            <a:r>
              <a:rPr lang="en-US" sz="1000" dirty="0"/>
              <a:t> 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(field [IMG (rectangle l </a:t>
            </a:r>
            <a:r>
              <a:rPr lang="en-US" sz="1000" dirty="0" err="1"/>
              <a:t>l</a:t>
            </a:r>
            <a:r>
              <a:rPr lang="en-US" sz="1000" dirty="0"/>
              <a:t> "solid" c)])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(super-new)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weight : -&gt; Real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the weight of this shape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DETAILS: this shape is a square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STRATEGY: combine simpler functions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(define/public (weight) (* l l))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add-to-scene : Scene -&gt; Scene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a scene like the given one, but with this shape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painted on it.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DETAILS: this shape is a square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STRATEGY: call a more general function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(define/public (add-to-scene s) (place-image IMG x y s))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))</a:t>
            </a:r>
          </a:p>
          <a:p>
            <a:pPr>
              <a:spcBef>
                <a:spcPts val="0"/>
              </a:spcBef>
            </a:pP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07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Outline (OO:4)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;; Constructor Template for Composite%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a (new Composite% [front Shape][back Shape])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Interpretation: a composite of front and back shapes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:(define Composite%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(class* object% (Shape&lt;%&gt;)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</a:t>
            </a:r>
            <a:r>
              <a:rPr lang="en-US" sz="1000" dirty="0" err="1"/>
              <a:t>init</a:t>
            </a:r>
            <a:r>
              <a:rPr lang="en-US" sz="1000" dirty="0"/>
              <a:t>-field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front   ; Shape, the shape in front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back    ; Shape, the shape in back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(super-new)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all we know here is that front and back implement Shape&lt;%&gt;.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we don't know if they are circles, squares, or other composites!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weight : -&gt; Number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the weight of this shape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DETAILS: this shape is a composite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STRATEGY: recur on the components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(weight) (+ (send front weight)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                    (send back weight)))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add-to-scene : Scene -&gt; Scene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a scene like the given one, but with this shape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painted on it.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DETAILS: this shape is a composite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strategy: recur on the components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(add-to-scene scene)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(send front add-to-scene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(send back add-to-scene scene)))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64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functional version and the OO version are really the same.  They just have the pieces grouped differently.</a:t>
            </a:r>
          </a:p>
          <a:p>
            <a:r>
              <a:rPr lang="en-US" dirty="0"/>
              <a:t>Here are a couple of slides that illustrate what happened.</a:t>
            </a:r>
          </a:p>
          <a:p>
            <a:r>
              <a:rPr lang="en-US" dirty="0"/>
              <a:t>We had 6 little functions to write.  Let's see where they wound up in the functional version, and then in the OO 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65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Picture: Functional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05740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rgbClr val="FF0000"/>
                </a:solidFill>
              </a:rPr>
              <a:t>circle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2558143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3058886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3559629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rgbClr val="FF0000"/>
                </a:solidFill>
              </a:rPr>
              <a:t>circle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060372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561115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0" y="1600200"/>
            <a:ext cx="3124200" cy="20574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64075" y="220980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rgbClr val="FF0000"/>
                </a:solidFill>
              </a:rPr>
              <a:t>circle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48200" y="2710543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48200" y="3211286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572000" y="4038600"/>
            <a:ext cx="3124200" cy="20574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48200" y="464820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rgbClr val="FF0000"/>
                </a:solidFill>
              </a:rPr>
              <a:t>circle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8200" y="5148943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48200" y="5649686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720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define weight: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4038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define add-to-scene:</a:t>
            </a:r>
          </a:p>
        </p:txBody>
      </p:sp>
      <p:sp>
        <p:nvSpPr>
          <p:cNvPr id="3" name="Rectangle 2"/>
          <p:cNvSpPr/>
          <p:nvPr/>
        </p:nvSpPr>
        <p:spPr>
          <a:xfrm>
            <a:off x="680224" y="5333610"/>
            <a:ext cx="3590693" cy="1334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When we call </a:t>
            </a:r>
            <a:r>
              <a:rPr lang="en-US" sz="1600" b="1" dirty="0"/>
              <a:t>weight</a:t>
            </a:r>
            <a:r>
              <a:rPr lang="en-US" sz="1600" dirty="0"/>
              <a:t> or </a:t>
            </a:r>
            <a:r>
              <a:rPr lang="en-US" sz="1600" b="1" dirty="0"/>
              <a:t>add-to-scene</a:t>
            </a:r>
            <a:r>
              <a:rPr lang="en-US" sz="1600" dirty="0"/>
              <a:t>, we use a </a:t>
            </a:r>
            <a:r>
              <a:rPr lang="en-US" sz="1600" b="1" dirty="0" err="1"/>
              <a:t>cond</a:t>
            </a:r>
            <a:r>
              <a:rPr lang="en-US" sz="1600" dirty="0"/>
              <a:t> expression to determine what kind of shape we were dealing with, so the appropriate code is evaluated.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463 L -0.41927 -0.02245 " pathEditMode="fixed" rAng="0" ptsTypes="AA">
                                      <p:cBhvr>
                                        <p:cTn id="22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0" y="-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7.40741E-7 L -0.41753 -0.02199 " pathEditMode="fixed" rAng="0" ptsTypes="AA">
                                      <p:cBhvr>
                                        <p:cTn id="28" dur="1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-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11111E-6 L -0.41753 -0.01991 " pathEditMode="fixed" rAng="0" ptsTypes="AA">
                                      <p:cBhvr>
                                        <p:cTn id="34" dur="1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-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3.7037E-7 L -0.4151 -0.14653 " pathEditMode="fixed" rAng="0" ptsTypes="AA">
                                      <p:cBhvr>
                                        <p:cTn id="40" dur="10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0" y="-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254 L -0.42986 -0.16019 " pathEditMode="fixed" rAng="0" ptsTypes="AA">
                                      <p:cBhvr>
                                        <p:cTn id="46" dur="10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00" y="-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255 L -0.41753 -0.1574 " pathEditMode="fixed" rAng="0" ptsTypes="AA">
                                      <p:cBhvr>
                                        <p:cTn id="52" dur="1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0" y="-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4" grpId="0"/>
      <p:bldP spid="25" grpId="0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Picture: Classes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05740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rgbClr val="FF0000"/>
                </a:solidFill>
              </a:rPr>
              <a:t>circle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2558143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3058886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3559629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rgbClr val="FF0000"/>
                </a:solidFill>
              </a:rPr>
              <a:t>circle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4060372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4561115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0" y="1600200"/>
            <a:ext cx="3124200" cy="16459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8200" y="220980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rgbClr val="FF0000"/>
                </a:solidFill>
              </a:rPr>
              <a:t>circle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48200" y="3950733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48200" y="5655435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/>
              <a:t>-</a:t>
            </a:r>
            <a:r>
              <a:rPr lang="en-US" dirty="0">
                <a:solidFill>
                  <a:srgbClr val="7030A0"/>
                </a:solidFill>
              </a:rPr>
              <a:t>weight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572000" y="3428218"/>
            <a:ext cx="3124200" cy="14796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64075" y="2689554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rgbClr val="FF0000"/>
                </a:solidFill>
              </a:rPr>
              <a:t>circle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8200" y="4375667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square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48200" y="6233160"/>
            <a:ext cx="2819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composite</a:t>
            </a:r>
            <a:r>
              <a:rPr lang="en-US" dirty="0"/>
              <a:t>-</a:t>
            </a:r>
            <a:r>
              <a:rPr lang="en-US" dirty="0">
                <a:solidFill>
                  <a:srgbClr val="E335D7"/>
                </a:solidFill>
              </a:rPr>
              <a:t>add-to-scene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72000" y="1600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class circle: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42821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class square: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0" y="5123209"/>
            <a:ext cx="3124200" cy="161402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0" y="5123209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class composite:</a:t>
            </a:r>
          </a:p>
        </p:txBody>
      </p:sp>
      <p:sp>
        <p:nvSpPr>
          <p:cNvPr id="3" name="Rectangle 2"/>
          <p:cNvSpPr/>
          <p:nvPr/>
        </p:nvSpPr>
        <p:spPr>
          <a:xfrm>
            <a:off x="586409" y="5307875"/>
            <a:ext cx="3379304" cy="14293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When we invoke a method on an object, the object already knows what class it belongs to, so the correct piece of code is evaluated directly.  We no longer need to write a </a:t>
            </a:r>
            <a:r>
              <a:rPr lang="en-US" sz="1600" b="1" dirty="0"/>
              <a:t>cond</a:t>
            </a:r>
            <a:r>
              <a:rPr lang="en-US" sz="16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-0.41996 -0.01782 " pathEditMode="fixed" rAng="0" ptsTypes="AA">
                                      <p:cBhvr>
                                        <p:cTn id="28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0" y="-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7.40741E-7 L -0.41753 -0.20324 " pathEditMode="fixed" rAng="0" ptsTypes="AA">
                                      <p:cBhvr>
                                        <p:cTn id="34" dur="1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-1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11111E-6 L -0.41753 -0.37801 " pathEditMode="fixed" rAng="0" ptsTypes="AA">
                                      <p:cBhvr>
                                        <p:cTn id="40" dur="1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-1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1.48148E-6 L -0.41927 0.12778 " pathEditMode="fixed" rAng="0" ptsTypes="AA">
                                      <p:cBhvr>
                                        <p:cTn id="46" dur="10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00" y="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139 L -0.41545 -0.04768 " pathEditMode="fixed" rAng="0" ptsTypes="AA">
                                      <p:cBhvr>
                                        <p:cTn id="52" dur="10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0" y="-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44444E-6 L -0.4151 -0.2449 " pathEditMode="fixed" rAng="0" ptsTypes="AA">
                                      <p:cBhvr>
                                        <p:cTn id="58" dur="1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0" y="-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4" grpId="0"/>
      <p:bldP spid="25" grpId="0"/>
      <p:bldP spid="23" grpId="0" animBg="1"/>
      <p:bldP spid="29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vs. OO organization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181780"/>
              </p:ext>
            </p:extLst>
          </p:nvPr>
        </p:nvGraphicFramePr>
        <p:xfrm>
          <a:off x="1280160" y="2156460"/>
          <a:ext cx="65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Square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Circle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Composite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weight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add-to-scene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973129"/>
              </p:ext>
            </p:extLst>
          </p:nvPr>
        </p:nvGraphicFramePr>
        <p:xfrm>
          <a:off x="1280160" y="3810000"/>
          <a:ext cx="6583680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OO: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Square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Circle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Composite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add-to-scene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7510" y="1142030"/>
            <a:ext cx="5893565" cy="885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Here's another way of visualizing the same thing. Here we have six small rectangles corresponding to our six pieces of functionality.</a:t>
            </a:r>
          </a:p>
        </p:txBody>
      </p:sp>
      <p:sp>
        <p:nvSpPr>
          <p:cNvPr id="6" name="Rectangle 5"/>
          <p:cNvSpPr/>
          <p:nvPr/>
        </p:nvSpPr>
        <p:spPr>
          <a:xfrm>
            <a:off x="319909" y="5240265"/>
            <a:ext cx="4202395" cy="13791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In the functional organization, all the pieces corresponding to </a:t>
            </a:r>
            <a:r>
              <a:rPr lang="en-US" sz="1600" b="1" dirty="0"/>
              <a:t>weight</a:t>
            </a:r>
            <a:r>
              <a:rPr lang="en-US" sz="1600" dirty="0"/>
              <a:t> are written together (symbolized here by outlining them in red), and all the pieces corresponding to </a:t>
            </a:r>
            <a:r>
              <a:rPr lang="en-US" sz="1600" b="1" dirty="0"/>
              <a:t>add-to-scene</a:t>
            </a:r>
            <a:r>
              <a:rPr lang="en-US" sz="1600" dirty="0"/>
              <a:t> are written together (outlined in green).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941981" y="2511076"/>
            <a:ext cx="4921857" cy="35780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41982" y="2905539"/>
            <a:ext cx="4921857" cy="35780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4704" y="5235982"/>
            <a:ext cx="4202395" cy="15027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In the object-oriented organization, all the pieces for </a:t>
            </a:r>
            <a:r>
              <a:rPr lang="en-US" sz="1600" b="1" dirty="0"/>
              <a:t>square</a:t>
            </a:r>
            <a:r>
              <a:rPr lang="en-US" sz="1600" dirty="0"/>
              <a:t> are written together (the red outline in the lower table), all the pieces for </a:t>
            </a:r>
            <a:r>
              <a:rPr lang="en-US" sz="1600" b="1" dirty="0"/>
              <a:t>circle</a:t>
            </a:r>
            <a:r>
              <a:rPr lang="en-US" sz="1600" dirty="0"/>
              <a:t> are written together (the orange outline), and all the pieces for composite are written together (the purple outline).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941981" y="4194313"/>
            <a:ext cx="1580323" cy="738367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12747" y="4194312"/>
            <a:ext cx="1580323" cy="73836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255353" y="4181060"/>
            <a:ext cx="1580323" cy="738367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New Data Variant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013724"/>
              </p:ext>
            </p:extLst>
          </p:nvPr>
        </p:nvGraphicFramePr>
        <p:xfrm>
          <a:off x="616226" y="2156460"/>
          <a:ext cx="724761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9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5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9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Square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Circle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Composite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Triangle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weight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New code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add-to-scene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New code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567159"/>
              </p:ext>
            </p:extLst>
          </p:nvPr>
        </p:nvGraphicFramePr>
        <p:xfrm>
          <a:off x="616225" y="3810000"/>
          <a:ext cx="7247615" cy="112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9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5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9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OO: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Square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Circle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Composite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Triangle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New code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add-to-scene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New code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088870" y="2534267"/>
            <a:ext cx="5774970" cy="35780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088868" y="2901021"/>
            <a:ext cx="5774971" cy="35780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088868" y="4171121"/>
            <a:ext cx="1419645" cy="738367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508513" y="4171120"/>
            <a:ext cx="1431235" cy="73836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39749" y="4181060"/>
            <a:ext cx="1480930" cy="738367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088870" y="2915386"/>
            <a:ext cx="4331809" cy="35780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16891" y="2534266"/>
            <a:ext cx="4303788" cy="35780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420679" y="4181060"/>
            <a:ext cx="1443160" cy="728427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200" y="1113184"/>
            <a:ext cx="4591878" cy="854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2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/>
              <a:t>If we add a new kind of data, such as a triangle, what will we need to change?</a:t>
            </a:r>
          </a:p>
          <a:p>
            <a:r>
              <a:rPr lang="en-US" sz="1400" dirty="0"/>
              <a:t>We will need 2 pieces of code: to compute the weight of a triangle and to display it.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7200" y="5088836"/>
            <a:ext cx="3319670" cy="14809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In the functional organization, the two cells correspond to different portions of our file, so we will need to edit two pieces of our file:  the </a:t>
            </a:r>
            <a:r>
              <a:rPr lang="en-US" sz="1600" b="1" dirty="0"/>
              <a:t>weight</a:t>
            </a:r>
            <a:r>
              <a:rPr lang="en-US" sz="1600" dirty="0"/>
              <a:t> function and the </a:t>
            </a:r>
            <a:r>
              <a:rPr lang="en-US" sz="1600" b="1" dirty="0"/>
              <a:t>add-to-scene</a:t>
            </a:r>
            <a:r>
              <a:rPr lang="en-US" sz="1600" dirty="0"/>
              <a:t> function.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631635" y="5168349"/>
            <a:ext cx="3786808" cy="10336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In the object-oriented organization, we will add the two pieces in a single place in our file: the new </a:t>
            </a:r>
            <a:r>
              <a:rPr lang="en-US" sz="1600" b="1" dirty="0"/>
              <a:t>triangle</a:t>
            </a:r>
            <a:r>
              <a:rPr lang="en-US" sz="1600" dirty="0"/>
              <a:t> class.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420679" y="2156460"/>
            <a:ext cx="1560442" cy="1193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20679" y="3749262"/>
            <a:ext cx="1560442" cy="1193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80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New Operation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501665"/>
              </p:ext>
            </p:extLst>
          </p:nvPr>
        </p:nvGraphicFramePr>
        <p:xfrm>
          <a:off x="1320907" y="1520356"/>
          <a:ext cx="65836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Square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Circle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Composite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weight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add-to-scene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move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code 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code 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</a:t>
                      </a:r>
                      <a:r>
                        <a:rPr lang="en-US" baseline="0" dirty="0"/>
                        <a:t> code 3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982728" y="1874972"/>
            <a:ext cx="4921857" cy="35780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82729" y="2269435"/>
            <a:ext cx="4921857" cy="357809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982729" y="2627245"/>
            <a:ext cx="4921856" cy="376472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365301"/>
              </p:ext>
            </p:extLst>
          </p:nvPr>
        </p:nvGraphicFramePr>
        <p:xfrm>
          <a:off x="1320907" y="3248878"/>
          <a:ext cx="658368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OO: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Square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Circle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Composite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add-to-scene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code 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code 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code 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2982728" y="3619939"/>
            <a:ext cx="1580323" cy="738367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53494" y="3633190"/>
            <a:ext cx="1580323" cy="73836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296100" y="3619938"/>
            <a:ext cx="1580323" cy="738367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982728" y="3619939"/>
            <a:ext cx="1580323" cy="112246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653494" y="3633190"/>
            <a:ext cx="1580323" cy="108855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296100" y="3619938"/>
            <a:ext cx="1580323" cy="1122461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5739" y="5178287"/>
            <a:ext cx="3717235" cy="15306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/>
              <a:t>If we add a new operation such as </a:t>
            </a:r>
            <a:r>
              <a:rPr lang="en-US" sz="1400" b="1" dirty="0"/>
              <a:t>move</a:t>
            </a:r>
            <a:r>
              <a:rPr lang="en-US" sz="1400" dirty="0"/>
              <a:t>, what needs to change?</a:t>
            </a:r>
          </a:p>
          <a:p>
            <a:endParaRPr lang="en-US" sz="1400" dirty="0"/>
          </a:p>
          <a:p>
            <a:r>
              <a:rPr lang="en-US" sz="1400" dirty="0"/>
              <a:t>In the functional organization, we add the new code in a single function definition, the function </a:t>
            </a:r>
            <a:r>
              <a:rPr lang="en-US" sz="1400" b="1" dirty="0"/>
              <a:t>move</a:t>
            </a:r>
            <a:r>
              <a:rPr lang="en-US" sz="1400" dirty="0"/>
              <a:t>, symbolized by the blue outline above.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29809" y="5178287"/>
            <a:ext cx="2974778" cy="9740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/>
              <a:t>In the object-oriented organization, we must add a </a:t>
            </a:r>
            <a:r>
              <a:rPr lang="en-US" sz="1400" b="1" dirty="0"/>
              <a:t>move</a:t>
            </a:r>
            <a:r>
              <a:rPr lang="en-US" sz="1400" dirty="0"/>
              <a:t> method in each of our classes.</a:t>
            </a:r>
          </a:p>
          <a:p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61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Extensibility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0174519"/>
              </p:ext>
            </p:extLst>
          </p:nvPr>
        </p:nvGraphicFramePr>
        <p:xfrm>
          <a:off x="457200" y="1709530"/>
          <a:ext cx="8229600" cy="2101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65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Functional Org.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O-O Org.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952">
                <a:tc>
                  <a:txBody>
                    <a:bodyPr/>
                    <a:lstStyle/>
                    <a:p>
                      <a:r>
                        <a:rPr lang="en-US" sz="2800" dirty="0"/>
                        <a:t>New</a:t>
                      </a:r>
                      <a:r>
                        <a:rPr lang="en-US" sz="2800" baseline="0" dirty="0"/>
                        <a:t> Data Variant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requires editing in many places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all</a:t>
                      </a:r>
                      <a:r>
                        <a:rPr lang="en-US" sz="2000" baseline="0" dirty="0"/>
                        <a:t> edits in one place</a:t>
                      </a:r>
                      <a:endParaRPr lang="en-US" sz="2000" dirty="0"/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374">
                <a:tc>
                  <a:txBody>
                    <a:bodyPr/>
                    <a:lstStyle/>
                    <a:p>
                      <a:r>
                        <a:rPr lang="en-US" sz="2800" dirty="0"/>
                        <a:t>New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all</a:t>
                      </a:r>
                      <a:r>
                        <a:rPr lang="en-US" sz="2000" baseline="0" dirty="0"/>
                        <a:t> edits in one place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requires editing in many places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06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tradeoff?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Object-oriented organization is better when new data variants are more likely than new operations.</a:t>
            </a:r>
          </a:p>
          <a:p>
            <a:r>
              <a:rPr lang="en-US" dirty="0"/>
              <a:t>Functional organization is better when new operations are more likely than new data variants.</a:t>
            </a:r>
          </a:p>
          <a:p>
            <a:r>
              <a:rPr lang="en-US" dirty="0"/>
              <a:t>In the real world, you may not have a choice: </a:t>
            </a:r>
          </a:p>
          <a:p>
            <a:pPr lvl="1"/>
            <a:r>
              <a:rPr lang="en-US" dirty="0"/>
              <a:t>this decision is up to the system architects</a:t>
            </a:r>
          </a:p>
          <a:p>
            <a:pPr lvl="1"/>
            <a:r>
              <a:rPr lang="en-US" dirty="0"/>
              <a:t>or may need compatibility with an existing system</a:t>
            </a:r>
          </a:p>
          <a:p>
            <a:r>
              <a:rPr lang="en-US" dirty="0"/>
              <a:t>There are ways to get the best of both worlds </a:t>
            </a:r>
          </a:p>
          <a:p>
            <a:pPr lvl="1"/>
            <a:r>
              <a:rPr lang="en-US" dirty="0"/>
              <a:t>but these are beyond the scope of this course</a:t>
            </a:r>
          </a:p>
          <a:p>
            <a:pPr lvl="1"/>
            <a:r>
              <a:rPr lang="en-US" dirty="0"/>
              <a:t>this is called "the expression problem"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5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lesson, we’ll illustrate the relationship between the functional version of the shapes and the object-oriented 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00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be able to draw diagrams that explain the organization of O-O programs vs. functional programs.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3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</a:t>
            </a:r>
            <a:r>
              <a:rPr lang="en-US"/>
              <a:t>examples 09-3-1 through 09-3-3 </a:t>
            </a:r>
            <a:r>
              <a:rPr lang="en-US" dirty="0"/>
              <a:t>in 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78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Requirements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Represent three kinds of shapes:</a:t>
            </a:r>
          </a:p>
          <a:p>
            <a:pPr lvl="1"/>
            <a:r>
              <a:rPr lang="en-US" dirty="0"/>
              <a:t>circle, </a:t>
            </a:r>
          </a:p>
          <a:p>
            <a:pPr lvl="1"/>
            <a:r>
              <a:rPr lang="en-US" dirty="0"/>
              <a:t>square</a:t>
            </a:r>
          </a:p>
          <a:p>
            <a:pPr lvl="1"/>
            <a:r>
              <a:rPr lang="en-US" dirty="0"/>
              <a:t>composite of two shapes </a:t>
            </a:r>
          </a:p>
          <a:p>
            <a:r>
              <a:rPr lang="en-US" dirty="0"/>
              <a:t>Operations on shapes</a:t>
            </a:r>
          </a:p>
          <a:p>
            <a:pPr lvl="1"/>
            <a:r>
              <a:rPr lang="en-US" dirty="0"/>
              <a:t>weight : Shape -&gt; Number</a:t>
            </a:r>
          </a:p>
          <a:p>
            <a:pPr lvl="2"/>
            <a:r>
              <a:rPr lang="en-US" dirty="0"/>
              <a:t>RETURNS: the weight of the given shape, assuming that each shape weighs 1 gram per pixel of area</a:t>
            </a:r>
          </a:p>
          <a:p>
            <a:pPr lvl="1"/>
            <a:r>
              <a:rPr lang="en-US" dirty="0"/>
              <a:t>add-to-scene : Shape Scene -&gt; Scene</a:t>
            </a:r>
          </a:p>
          <a:p>
            <a:pPr lvl="2"/>
            <a:r>
              <a:rPr lang="en-US" dirty="0"/>
              <a:t>RETURNS: a scene like the given one, except that the given shape has been painted on it.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7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outline (functional version)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(define-</a:t>
            </a:r>
            <a:r>
              <a:rPr lang="en-US" sz="2000" dirty="0" err="1"/>
              <a:t>struct</a:t>
            </a:r>
            <a:r>
              <a:rPr lang="en-US" sz="2000" dirty="0"/>
              <a:t> my-circle (x y r color))</a:t>
            </a:r>
          </a:p>
          <a:p>
            <a:r>
              <a:rPr lang="en-US" sz="2000" dirty="0"/>
              <a:t>(define-</a:t>
            </a:r>
            <a:r>
              <a:rPr lang="en-US" sz="2000" dirty="0" err="1"/>
              <a:t>struct</a:t>
            </a:r>
            <a:r>
              <a:rPr lang="en-US" sz="2000" dirty="0"/>
              <a:t> my-square (x y l color))</a:t>
            </a:r>
          </a:p>
          <a:p>
            <a:r>
              <a:rPr lang="en-US" sz="2000" dirty="0"/>
              <a:t>(define-</a:t>
            </a:r>
            <a:r>
              <a:rPr lang="en-US" sz="2000" dirty="0" err="1"/>
              <a:t>struct</a:t>
            </a:r>
            <a:r>
              <a:rPr lang="en-US" sz="2000" dirty="0"/>
              <a:t> my-composite (front back))</a:t>
            </a:r>
          </a:p>
          <a:p>
            <a:endParaRPr lang="en-US" sz="2000" dirty="0"/>
          </a:p>
          <a:p>
            <a:r>
              <a:rPr lang="en-US" sz="2000" dirty="0"/>
              <a:t>;; A Shape is one of</a:t>
            </a:r>
          </a:p>
          <a:p>
            <a:r>
              <a:rPr lang="en-US" sz="2000" dirty="0"/>
              <a:t>;; -- (make-my-circle Number </a:t>
            </a:r>
            <a:r>
              <a:rPr lang="en-US" sz="2000" dirty="0" err="1"/>
              <a:t>Number</a:t>
            </a:r>
            <a:r>
              <a:rPr lang="en-US" sz="2000" dirty="0"/>
              <a:t> </a:t>
            </a:r>
            <a:r>
              <a:rPr lang="en-US" sz="2000" dirty="0" err="1"/>
              <a:t>Number</a:t>
            </a:r>
            <a:r>
              <a:rPr lang="en-US" sz="2000" dirty="0"/>
              <a:t> </a:t>
            </a:r>
            <a:r>
              <a:rPr lang="en-US" sz="2000" dirty="0" err="1"/>
              <a:t>ColorString</a:t>
            </a:r>
            <a:r>
              <a:rPr lang="en-US" sz="2000" dirty="0"/>
              <a:t>)</a:t>
            </a:r>
          </a:p>
          <a:p>
            <a:r>
              <a:rPr lang="en-US" sz="2000" dirty="0"/>
              <a:t>;; -- (make-my-square Number </a:t>
            </a:r>
            <a:r>
              <a:rPr lang="en-US" sz="2000" dirty="0" err="1"/>
              <a:t>Number</a:t>
            </a:r>
            <a:r>
              <a:rPr lang="en-US" sz="2000" dirty="0"/>
              <a:t> </a:t>
            </a:r>
            <a:r>
              <a:rPr lang="en-US" sz="2000" dirty="0" err="1"/>
              <a:t>Number</a:t>
            </a:r>
            <a:r>
              <a:rPr lang="en-US" sz="2000" dirty="0"/>
              <a:t> </a:t>
            </a:r>
            <a:r>
              <a:rPr lang="en-US" sz="2000" dirty="0" err="1"/>
              <a:t>ColorString</a:t>
            </a:r>
            <a:r>
              <a:rPr lang="en-US" sz="2000" dirty="0"/>
              <a:t>)</a:t>
            </a:r>
          </a:p>
          <a:p>
            <a:r>
              <a:rPr lang="en-US" sz="2000" dirty="0"/>
              <a:t>;; -- (make-my-composite Shape Shape)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8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outline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43" y="1600200"/>
            <a:ext cx="8955314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dirty="0"/>
              <a:t>;; weight : Shape -&gt; Number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GIVEN: a shape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RETURNS: the weight of the shape, assuming that each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shape weighs 1 gram per pixel of area.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STRATEGY: Use template for Shape on s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(define (weight s)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(cond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[(my-circle? s)    (my-circle-weight s)]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[(my-square? s)    (my-square-weight s)]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[(my-composite? s) (my-composite-weight s)]))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;; add-to-scene : Shape Scene -&gt; Scene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RETURNS: a scene like the given one, but with the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given shape painted on it.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;; STRATEGY: Use template for Shape on s</a:t>
            </a:r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1400" dirty="0"/>
              <a:t>(define (add-to-scene s scene)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(cond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[(my-circle? s) (my-circle-add-to-scene s scene)]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[(my-square? s) (my-square-add-to-scene s scene)]</a:t>
            </a:r>
          </a:p>
          <a:p>
            <a:pPr>
              <a:spcBef>
                <a:spcPts val="0"/>
              </a:spcBef>
            </a:pPr>
            <a:r>
              <a:rPr lang="en-US" sz="1400" dirty="0"/>
              <a:t>    [(my-composite? s) (my-composite-add-to-scene s scene)]))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913783" y="3427227"/>
            <a:ext cx="3135874" cy="213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6 small functions left to write: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my-circle-add-to-scene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my-square-add-to-scene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my-composite-add-to-scene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my-circle-weight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my-square-weight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my-composite-weight</a:t>
            </a:r>
          </a:p>
        </p:txBody>
      </p:sp>
      <p:sp>
        <p:nvSpPr>
          <p:cNvPr id="6" name="Rectangle 5"/>
          <p:cNvSpPr/>
          <p:nvPr/>
        </p:nvSpPr>
        <p:spPr>
          <a:xfrm>
            <a:off x="6553200" y="1647825"/>
            <a:ext cx="2282456" cy="13822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 real code, I probably wouldn’t break these out into help functions, but I’ve done it here to help make my point. </a:t>
            </a:r>
          </a:p>
        </p:txBody>
      </p:sp>
    </p:spTree>
    <p:extLst>
      <p:ext uri="{BB962C8B-B14F-4D97-AF65-F5344CB8AC3E}">
        <p14:creationId xmlns:p14="http://schemas.microsoft.com/office/powerpoint/2010/main" val="2682878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600" dirty="0"/>
              <a:t>(define (my-circle-weight s) (* pi (my-circle-r s) (my-circle-r s)))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(define (my-square-weight s) (* (my-square-l s) (my-square-l s)))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(define (my-composite-weight s) (+ (weight (my-composite-front s))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                         (weight (my-composite-back s))))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(define (my-composite-add-to-scene s scene)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;; paint the back image first, 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;; then the front image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(add-to-scene (my-composite-front s)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(add-to-scene (my-composite-back s)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scene)))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of  the help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73486" y="3621314"/>
            <a:ext cx="3280229" cy="70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See how this recurs back  through </a:t>
            </a:r>
            <a:r>
              <a:rPr lang="en-US" b="1" dirty="0">
                <a:solidFill>
                  <a:schemeClr val="tx1"/>
                </a:solidFill>
              </a:rPr>
              <a:t>weight</a:t>
            </a:r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flipH="1" flipV="1">
            <a:off x="6255659" y="2663370"/>
            <a:ext cx="957942" cy="957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22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Graph for </a:t>
            </a:r>
            <a:r>
              <a:rPr lang="en-US" b="1" dirty="0"/>
              <a:t>weight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23809" y="2842158"/>
            <a:ext cx="18321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my-circle-weight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89952" y="1786495"/>
            <a:ext cx="96409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weight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03816" y="2841725"/>
            <a:ext cx="230587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my-composite-weight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41862" y="2847344"/>
            <a:ext cx="189175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my-square-weight</a:t>
            </a:r>
          </a:p>
        </p:txBody>
      </p:sp>
      <p:cxnSp>
        <p:nvCxnSpPr>
          <p:cNvPr id="14" name="Straight Arrow Connector 13"/>
          <p:cNvCxnSpPr>
            <a:stCxn id="9" idx="2"/>
            <a:endCxn id="8" idx="0"/>
          </p:cNvCxnSpPr>
          <p:nvPr/>
        </p:nvCxnSpPr>
        <p:spPr>
          <a:xfrm flipH="1">
            <a:off x="2539865" y="2155827"/>
            <a:ext cx="2032135" cy="686331"/>
          </a:xfrm>
          <a:prstGeom prst="straightConnector1">
            <a:avLst/>
          </a:prstGeom>
          <a:ln w="38100" cmpd="dbl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2" idx="0"/>
          </p:cNvCxnSpPr>
          <p:nvPr/>
        </p:nvCxnSpPr>
        <p:spPr>
          <a:xfrm>
            <a:off x="4572000" y="2155827"/>
            <a:ext cx="15737" cy="691517"/>
          </a:xfrm>
          <a:prstGeom prst="straightConnector1">
            <a:avLst/>
          </a:prstGeom>
          <a:ln w="38100" cmpd="dbl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87737" y="2155827"/>
            <a:ext cx="2514599" cy="691517"/>
          </a:xfrm>
          <a:prstGeom prst="straightConnector1">
            <a:avLst/>
          </a:prstGeom>
          <a:ln w="38100" cmpd="dbl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5059016" y="1952405"/>
            <a:ext cx="3478877" cy="1874158"/>
          </a:xfrm>
          <a:custGeom>
            <a:avLst/>
            <a:gdLst>
              <a:gd name="connsiteX0" fmla="*/ 1789044 w 4056275"/>
              <a:gd name="connsiteY0" fmla="*/ 1350342 h 2503931"/>
              <a:gd name="connsiteX1" fmla="*/ 1759226 w 4056275"/>
              <a:gd name="connsiteY1" fmla="*/ 2393950 h 2503931"/>
              <a:gd name="connsiteX2" fmla="*/ 3528392 w 4056275"/>
              <a:gd name="connsiteY2" fmla="*/ 2234924 h 2503931"/>
              <a:gd name="connsiteX3" fmla="*/ 3786809 w 4056275"/>
              <a:gd name="connsiteY3" fmla="*/ 286855 h 2503931"/>
              <a:gd name="connsiteX4" fmla="*/ 0 w 4056275"/>
              <a:gd name="connsiteY4" fmla="*/ 48316 h 2503931"/>
              <a:gd name="connsiteX0" fmla="*/ 1838740 w 4056275"/>
              <a:gd name="connsiteY0" fmla="*/ 1290707 h 2508052"/>
              <a:gd name="connsiteX1" fmla="*/ 1759226 w 4056275"/>
              <a:gd name="connsiteY1" fmla="*/ 2393950 h 2508052"/>
              <a:gd name="connsiteX2" fmla="*/ 3528392 w 4056275"/>
              <a:gd name="connsiteY2" fmla="*/ 2234924 h 2508052"/>
              <a:gd name="connsiteX3" fmla="*/ 3786809 w 4056275"/>
              <a:gd name="connsiteY3" fmla="*/ 286855 h 2508052"/>
              <a:gd name="connsiteX4" fmla="*/ 0 w 4056275"/>
              <a:gd name="connsiteY4" fmla="*/ 48316 h 2508052"/>
              <a:gd name="connsiteX0" fmla="*/ 1838740 w 4027279"/>
              <a:gd name="connsiteY0" fmla="*/ 1290707 h 2683202"/>
              <a:gd name="connsiteX1" fmla="*/ 2613992 w 4027279"/>
              <a:gd name="connsiteY1" fmla="*/ 2622550 h 2683202"/>
              <a:gd name="connsiteX2" fmla="*/ 3528392 w 4027279"/>
              <a:gd name="connsiteY2" fmla="*/ 2234924 h 2683202"/>
              <a:gd name="connsiteX3" fmla="*/ 3786809 w 4027279"/>
              <a:gd name="connsiteY3" fmla="*/ 286855 h 2683202"/>
              <a:gd name="connsiteX4" fmla="*/ 0 w 4027279"/>
              <a:gd name="connsiteY4" fmla="*/ 48316 h 2683202"/>
              <a:gd name="connsiteX0" fmla="*/ 1838740 w 4027279"/>
              <a:gd name="connsiteY0" fmla="*/ 1290707 h 2683202"/>
              <a:gd name="connsiteX1" fmla="*/ 2613992 w 4027279"/>
              <a:gd name="connsiteY1" fmla="*/ 2622550 h 2683202"/>
              <a:gd name="connsiteX2" fmla="*/ 3528392 w 4027279"/>
              <a:gd name="connsiteY2" fmla="*/ 2234924 h 2683202"/>
              <a:gd name="connsiteX3" fmla="*/ 3786809 w 4027279"/>
              <a:gd name="connsiteY3" fmla="*/ 286855 h 2683202"/>
              <a:gd name="connsiteX4" fmla="*/ 0 w 4027279"/>
              <a:gd name="connsiteY4" fmla="*/ 48316 h 2683202"/>
              <a:gd name="connsiteX0" fmla="*/ 1838740 w 4018253"/>
              <a:gd name="connsiteY0" fmla="*/ 1290707 h 2717711"/>
              <a:gd name="connsiteX1" fmla="*/ 2912166 w 4018253"/>
              <a:gd name="connsiteY1" fmla="*/ 2662306 h 2717711"/>
              <a:gd name="connsiteX2" fmla="*/ 3528392 w 4018253"/>
              <a:gd name="connsiteY2" fmla="*/ 2234924 h 2717711"/>
              <a:gd name="connsiteX3" fmla="*/ 3786809 w 4018253"/>
              <a:gd name="connsiteY3" fmla="*/ 286855 h 2717711"/>
              <a:gd name="connsiteX4" fmla="*/ 0 w 4018253"/>
              <a:gd name="connsiteY4" fmla="*/ 48316 h 2717711"/>
              <a:gd name="connsiteX0" fmla="*/ 1838740 w 4018253"/>
              <a:gd name="connsiteY0" fmla="*/ 1290707 h 2663233"/>
              <a:gd name="connsiteX1" fmla="*/ 2912166 w 4018253"/>
              <a:gd name="connsiteY1" fmla="*/ 2662306 h 2663233"/>
              <a:gd name="connsiteX2" fmla="*/ 3528392 w 4018253"/>
              <a:gd name="connsiteY2" fmla="*/ 2234924 h 2663233"/>
              <a:gd name="connsiteX3" fmla="*/ 3786809 w 4018253"/>
              <a:gd name="connsiteY3" fmla="*/ 286855 h 2663233"/>
              <a:gd name="connsiteX4" fmla="*/ 0 w 4018253"/>
              <a:gd name="connsiteY4" fmla="*/ 48316 h 2663233"/>
              <a:gd name="connsiteX0" fmla="*/ 1838740 w 4020311"/>
              <a:gd name="connsiteY0" fmla="*/ 1290707 h 2377758"/>
              <a:gd name="connsiteX1" fmla="*/ 2842592 w 4020311"/>
              <a:gd name="connsiteY1" fmla="*/ 2224984 h 2377758"/>
              <a:gd name="connsiteX2" fmla="*/ 3528392 w 4020311"/>
              <a:gd name="connsiteY2" fmla="*/ 2234924 h 2377758"/>
              <a:gd name="connsiteX3" fmla="*/ 3786809 w 4020311"/>
              <a:gd name="connsiteY3" fmla="*/ 286855 h 2377758"/>
              <a:gd name="connsiteX4" fmla="*/ 0 w 4020311"/>
              <a:gd name="connsiteY4" fmla="*/ 48316 h 2377758"/>
              <a:gd name="connsiteX0" fmla="*/ 1838740 w 4076124"/>
              <a:gd name="connsiteY0" fmla="*/ 1271023 h 2216537"/>
              <a:gd name="connsiteX1" fmla="*/ 2842592 w 4076124"/>
              <a:gd name="connsiteY1" fmla="*/ 2205300 h 2216537"/>
              <a:gd name="connsiteX2" fmla="*/ 3707296 w 4076124"/>
              <a:gd name="connsiteY2" fmla="*/ 1688466 h 2216537"/>
              <a:gd name="connsiteX3" fmla="*/ 3786809 w 4076124"/>
              <a:gd name="connsiteY3" fmla="*/ 267171 h 2216537"/>
              <a:gd name="connsiteX4" fmla="*/ 0 w 4076124"/>
              <a:gd name="connsiteY4" fmla="*/ 28632 h 2216537"/>
              <a:gd name="connsiteX0" fmla="*/ 1838740 w 4051912"/>
              <a:gd name="connsiteY0" fmla="*/ 1271023 h 2216537"/>
              <a:gd name="connsiteX1" fmla="*/ 2842592 w 4051912"/>
              <a:gd name="connsiteY1" fmla="*/ 2205300 h 2216537"/>
              <a:gd name="connsiteX2" fmla="*/ 3707296 w 4051912"/>
              <a:gd name="connsiteY2" fmla="*/ 1688466 h 2216537"/>
              <a:gd name="connsiteX3" fmla="*/ 3786809 w 4051912"/>
              <a:gd name="connsiteY3" fmla="*/ 267171 h 2216537"/>
              <a:gd name="connsiteX4" fmla="*/ 0 w 4051912"/>
              <a:gd name="connsiteY4" fmla="*/ 28632 h 2216537"/>
              <a:gd name="connsiteX0" fmla="*/ 1838740 w 4080862"/>
              <a:gd name="connsiteY0" fmla="*/ 1271023 h 2216227"/>
              <a:gd name="connsiteX1" fmla="*/ 2842592 w 4080862"/>
              <a:gd name="connsiteY1" fmla="*/ 2205300 h 2216227"/>
              <a:gd name="connsiteX2" fmla="*/ 3707296 w 4080862"/>
              <a:gd name="connsiteY2" fmla="*/ 1688466 h 2216227"/>
              <a:gd name="connsiteX3" fmla="*/ 3786809 w 4080862"/>
              <a:gd name="connsiteY3" fmla="*/ 267171 h 2216227"/>
              <a:gd name="connsiteX4" fmla="*/ 0 w 4080862"/>
              <a:gd name="connsiteY4" fmla="*/ 28632 h 2216227"/>
              <a:gd name="connsiteX0" fmla="*/ 1838740 w 3749754"/>
              <a:gd name="connsiteY0" fmla="*/ 1283283 h 2229067"/>
              <a:gd name="connsiteX1" fmla="*/ 2842592 w 3749754"/>
              <a:gd name="connsiteY1" fmla="*/ 2217560 h 2229067"/>
              <a:gd name="connsiteX2" fmla="*/ 3707296 w 3749754"/>
              <a:gd name="connsiteY2" fmla="*/ 1700726 h 2229067"/>
              <a:gd name="connsiteX3" fmla="*/ 3230218 w 3749754"/>
              <a:gd name="connsiteY3" fmla="*/ 229735 h 2229067"/>
              <a:gd name="connsiteX4" fmla="*/ 0 w 3749754"/>
              <a:gd name="connsiteY4" fmla="*/ 40892 h 2229067"/>
              <a:gd name="connsiteX0" fmla="*/ 1838740 w 3402397"/>
              <a:gd name="connsiteY0" fmla="*/ 1283283 h 2250720"/>
              <a:gd name="connsiteX1" fmla="*/ 2842592 w 3402397"/>
              <a:gd name="connsiteY1" fmla="*/ 2217560 h 2250720"/>
              <a:gd name="connsiteX2" fmla="*/ 3230218 w 3402397"/>
              <a:gd name="connsiteY2" fmla="*/ 229735 h 2250720"/>
              <a:gd name="connsiteX3" fmla="*/ 0 w 3402397"/>
              <a:gd name="connsiteY3" fmla="*/ 40892 h 2250720"/>
              <a:gd name="connsiteX0" fmla="*/ 1838740 w 3621195"/>
              <a:gd name="connsiteY0" fmla="*/ 1246219 h 2184435"/>
              <a:gd name="connsiteX1" fmla="*/ 2842592 w 3621195"/>
              <a:gd name="connsiteY1" fmla="*/ 2180496 h 2184435"/>
              <a:gd name="connsiteX2" fmla="*/ 3478696 w 3621195"/>
              <a:gd name="connsiteY2" fmla="*/ 948045 h 2184435"/>
              <a:gd name="connsiteX3" fmla="*/ 0 w 3621195"/>
              <a:gd name="connsiteY3" fmla="*/ 3828 h 2184435"/>
              <a:gd name="connsiteX0" fmla="*/ 1838740 w 3479254"/>
              <a:gd name="connsiteY0" fmla="*/ 1248368 h 2186584"/>
              <a:gd name="connsiteX1" fmla="*/ 2842592 w 3479254"/>
              <a:gd name="connsiteY1" fmla="*/ 2182645 h 2186584"/>
              <a:gd name="connsiteX2" fmla="*/ 3478696 w 3479254"/>
              <a:gd name="connsiteY2" fmla="*/ 950194 h 2186584"/>
              <a:gd name="connsiteX3" fmla="*/ 0 w 3479254"/>
              <a:gd name="connsiteY3" fmla="*/ 5977 h 2186584"/>
              <a:gd name="connsiteX0" fmla="*/ 1838740 w 3593419"/>
              <a:gd name="connsiteY0" fmla="*/ 1246394 h 1882827"/>
              <a:gd name="connsiteX1" fmla="*/ 2673626 w 3593419"/>
              <a:gd name="connsiteY1" fmla="*/ 1872558 h 1882827"/>
              <a:gd name="connsiteX2" fmla="*/ 3478696 w 3593419"/>
              <a:gd name="connsiteY2" fmla="*/ 948220 h 1882827"/>
              <a:gd name="connsiteX3" fmla="*/ 0 w 3593419"/>
              <a:gd name="connsiteY3" fmla="*/ 4003 h 1882827"/>
              <a:gd name="connsiteX0" fmla="*/ 1838740 w 3590294"/>
              <a:gd name="connsiteY0" fmla="*/ 1246394 h 1872558"/>
              <a:gd name="connsiteX1" fmla="*/ 2673626 w 3590294"/>
              <a:gd name="connsiteY1" fmla="*/ 1872558 h 1872558"/>
              <a:gd name="connsiteX2" fmla="*/ 3478696 w 3590294"/>
              <a:gd name="connsiteY2" fmla="*/ 948220 h 1872558"/>
              <a:gd name="connsiteX3" fmla="*/ 0 w 3590294"/>
              <a:gd name="connsiteY3" fmla="*/ 4003 h 1872558"/>
              <a:gd name="connsiteX0" fmla="*/ 1838740 w 3478877"/>
              <a:gd name="connsiteY0" fmla="*/ 1247994 h 1874158"/>
              <a:gd name="connsiteX1" fmla="*/ 2673626 w 3478877"/>
              <a:gd name="connsiteY1" fmla="*/ 1874158 h 1874158"/>
              <a:gd name="connsiteX2" fmla="*/ 3478696 w 3478877"/>
              <a:gd name="connsiteY2" fmla="*/ 949820 h 1874158"/>
              <a:gd name="connsiteX3" fmla="*/ 0 w 3478877"/>
              <a:gd name="connsiteY3" fmla="*/ 5603 h 187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877" h="1874158">
                <a:moveTo>
                  <a:pt x="1838740" y="1247994"/>
                </a:moveTo>
                <a:cubicBezTo>
                  <a:pt x="1847850" y="1805414"/>
                  <a:pt x="2440057" y="1874159"/>
                  <a:pt x="2673626" y="1874158"/>
                </a:cubicBezTo>
                <a:cubicBezTo>
                  <a:pt x="2907195" y="1874157"/>
                  <a:pt x="3457161" y="1479907"/>
                  <a:pt x="3478696" y="949820"/>
                </a:cubicBezTo>
                <a:cubicBezTo>
                  <a:pt x="3500231" y="419733"/>
                  <a:pt x="1599372" y="-57345"/>
                  <a:pt x="0" y="5603"/>
                </a:cubicBezTo>
              </a:path>
            </a:pathLst>
          </a:custGeom>
          <a:noFill/>
          <a:ln w="38100" cmpd="dbl">
            <a:headEnd type="oval"/>
            <a:tailEnd type="stealth" w="lg" len="lg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500731" y="3736509"/>
            <a:ext cx="427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&gt;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57400" y="4563980"/>
            <a:ext cx="50160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HALTING MEASURE: total number of shapes</a:t>
            </a:r>
          </a:p>
          <a:p>
            <a:r>
              <a:rPr lang="en-US" dirty="0"/>
              <a:t>in the shape (#circles + #squares + #composites).</a:t>
            </a:r>
          </a:p>
          <a:p>
            <a:endParaRPr lang="en-US" dirty="0"/>
          </a:p>
          <a:p>
            <a:r>
              <a:rPr lang="en-US" dirty="0"/>
              <a:t>The halting measure decreases at the recursive call,</a:t>
            </a:r>
          </a:p>
          <a:p>
            <a:r>
              <a:rPr lang="en-US" dirty="0"/>
              <a:t>as illustrated.</a:t>
            </a:r>
          </a:p>
        </p:txBody>
      </p:sp>
    </p:spTree>
    <p:extLst>
      <p:ext uri="{BB962C8B-B14F-4D97-AF65-F5344CB8AC3E}">
        <p14:creationId xmlns:p14="http://schemas.microsoft.com/office/powerpoint/2010/main" val="3216645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 Outline (OO version)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;;; INTERFACE:</a:t>
            </a:r>
          </a:p>
          <a:p>
            <a:endParaRPr lang="en-US" dirty="0"/>
          </a:p>
          <a:p>
            <a:r>
              <a:rPr lang="en-US" dirty="0"/>
              <a:t>;; a Shape is any object of a class that implements Shape&lt;%&gt;.</a:t>
            </a:r>
          </a:p>
          <a:p>
            <a:endParaRPr lang="en-US" dirty="0"/>
          </a:p>
          <a:p>
            <a:r>
              <a:rPr lang="en-US" dirty="0"/>
              <a:t>(define Shape&lt;%&gt; </a:t>
            </a:r>
          </a:p>
          <a:p>
            <a:r>
              <a:rPr lang="en-US" dirty="0"/>
              <a:t>  (interface ()</a:t>
            </a:r>
          </a:p>
          <a:p>
            <a:endParaRPr lang="en-US" dirty="0"/>
          </a:p>
          <a:p>
            <a:r>
              <a:rPr lang="en-US" dirty="0"/>
              <a:t>    ;; weight : -&gt; Number</a:t>
            </a:r>
          </a:p>
          <a:p>
            <a:r>
              <a:rPr lang="en-US" dirty="0"/>
              <a:t>    ;; RETURNS: the weight of this shape</a:t>
            </a:r>
          </a:p>
          <a:p>
            <a:r>
              <a:rPr lang="en-US" dirty="0"/>
              <a:t>    weight </a:t>
            </a:r>
          </a:p>
          <a:p>
            <a:endParaRPr lang="en-US" dirty="0"/>
          </a:p>
          <a:p>
            <a:r>
              <a:rPr lang="en-US" dirty="0"/>
              <a:t>    ;; add-to-scene : Scene -&gt; Scene</a:t>
            </a:r>
          </a:p>
          <a:p>
            <a:r>
              <a:rPr lang="en-US" dirty="0"/>
              <a:t>    ;; RETURNS: a scene like the given one, but with this shape</a:t>
            </a:r>
          </a:p>
          <a:p>
            <a:r>
              <a:rPr lang="en-US" dirty="0"/>
              <a:t>    ;; painted on it.</a:t>
            </a:r>
          </a:p>
          <a:p>
            <a:r>
              <a:rPr lang="en-US" dirty="0"/>
              <a:t>    add-to-scene</a:t>
            </a:r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24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Outline (OO:2)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200" dirty="0"/>
              <a:t>;; Constructor Template for Circle%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;; (new Circle% [x Integer][y Integer]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;;              [r Integer][c </a:t>
            </a:r>
            <a:r>
              <a:rPr lang="en-US" sz="1200" dirty="0" err="1"/>
              <a:t>ColorString</a:t>
            </a:r>
            <a:r>
              <a:rPr lang="en-US" sz="1200" dirty="0"/>
              <a:t>])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;; Interpretation: a circle on the canvas.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(define Circle%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(class* object% (Shape&lt;%&gt;)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(</a:t>
            </a:r>
            <a:r>
              <a:rPr lang="en-US" sz="1200" dirty="0" err="1"/>
              <a:t>init</a:t>
            </a:r>
            <a:r>
              <a:rPr lang="en-US" sz="1200" dirty="0"/>
              <a:t>-field 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x  ; Integer, x-position of center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y  ; Integer, y-position of center 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r  ; Integer, radius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c)  ; </a:t>
            </a:r>
            <a:r>
              <a:rPr lang="en-US" sz="1200" dirty="0" err="1"/>
              <a:t>ColorString</a:t>
            </a:r>
            <a:r>
              <a:rPr lang="en-US" sz="1200" dirty="0"/>
              <a:t>, color of circle 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(field [IMG (circle r "solid" c)])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(super-new)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</a:t>
            </a:r>
          </a:p>
          <a:p>
            <a:pPr>
              <a:spcBef>
                <a:spcPts val="0"/>
              </a:spcBef>
            </a:pPr>
            <a:endParaRPr lang="en-US" sz="1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200" dirty="0"/>
              <a:t>    ;; weight : -&gt; Integer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;; RETURNS: the weight of this shape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;; DETAILS: this shape is a circle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;; STRATEGY: combine simpler functions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(define/public (weight) (* pi r r))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;; add-to-scene : Scene -&gt; Scene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;; RETURNS: a scene like the given one,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;; but with this shape painted on it.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;; DETAILS: this shape is a circle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;; STRATEGY: call a more general function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(define/public (add-to-scene s) 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(place-image IMG x y s))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64243" y="4808578"/>
            <a:ext cx="3824514" cy="15459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For each method, we copy down the contract and purpose statement from the interface, with whatever additional information is necessary to specialize the purpose statement to this class.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4388757" y="2420071"/>
            <a:ext cx="604157" cy="3161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</p:cNvCxnSpPr>
          <p:nvPr/>
        </p:nvCxnSpPr>
        <p:spPr>
          <a:xfrm flipV="1">
            <a:off x="4388757" y="3697329"/>
            <a:ext cx="604157" cy="1884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1586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3a312b5e619cdaf7b859ecfdd4ced86c96"/>
  <p:tag name="ISPRING_RESOURCE_PATHS_HASH_2" val="f7431e372956dd2e879565b894511b065318c7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4513</TotalTime>
  <Words>1887</Words>
  <Application>Microsoft Office PowerPoint</Application>
  <PresentationFormat>On-screen Show (4:3)</PresentationFormat>
  <Paragraphs>348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Consolas</vt:lpstr>
      <vt:lpstr>Helvetica Neue</vt:lpstr>
      <vt:lpstr>1_Office Theme</vt:lpstr>
      <vt:lpstr>Functions vs. Classes</vt:lpstr>
      <vt:lpstr>Goals for this Lesson</vt:lpstr>
      <vt:lpstr>System Requirements</vt:lpstr>
      <vt:lpstr>Code outline (functional version)</vt:lpstr>
      <vt:lpstr>Code outline (2)</vt:lpstr>
      <vt:lpstr>A few of  the help functions</vt:lpstr>
      <vt:lpstr>Call Graph for weight</vt:lpstr>
      <vt:lpstr>Code  Outline (OO version)</vt:lpstr>
      <vt:lpstr>Code Outline (OO:2)</vt:lpstr>
      <vt:lpstr>Code Outline (OO:3)</vt:lpstr>
      <vt:lpstr>Code Outline (OO:4)</vt:lpstr>
      <vt:lpstr>The Big Picture</vt:lpstr>
      <vt:lpstr>The Big Picture: Functional</vt:lpstr>
      <vt:lpstr>The Big Picture: Classes</vt:lpstr>
      <vt:lpstr>Functional vs. OO organization</vt:lpstr>
      <vt:lpstr>Adding a New Data Variant</vt:lpstr>
      <vt:lpstr>Adding a New Operation</vt:lpstr>
      <vt:lpstr>Extensibility</vt:lpstr>
      <vt:lpstr>What's the tradeoff?</vt:lpstr>
      <vt:lpstr>Summary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175</cp:revision>
  <dcterms:created xsi:type="dcterms:W3CDTF">2006-08-16T00:00:00Z</dcterms:created>
  <dcterms:modified xsi:type="dcterms:W3CDTF">2016-11-02T19:01:08Z</dcterms:modified>
</cp:coreProperties>
</file>